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01" r:id="rId3"/>
    <p:sldId id="302" r:id="rId4"/>
    <p:sldId id="303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2FEE6-5899-4B94-9974-0FAEBDB1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B2B076-1DCA-42CD-831D-7270B8496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F4ACD0-4C3F-409E-BBB5-FC5CD906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F8E8FA-0F7B-40BB-9300-505D9835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F30158-E45B-4C9B-BF42-2DCB016A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7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EA2C4-685B-4AF1-9D3A-DBDAD76E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373594-1D78-44B0-AE17-6D032387E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851F6D-C712-43A6-8BC1-B79211D8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76F796-B95B-4398-82DF-1115094E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59891-3F4E-4D22-B64B-441A69CE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9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C9E5A5-B4AD-4B31-BEE1-EA02A57CF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6CA217-A839-462D-9FEF-36F17FDDC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92DC6E-50BB-4050-8776-3EF1D92E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B9CE79-4671-45B5-BBB5-FDD8A20F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F6661C-E857-4C44-B7B0-AE01BA43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21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1E0F9-B499-4363-97DB-C3A44BB9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669F78-C9CB-4D97-8DB8-F9D8DC53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805A1-F55F-4FC0-B1B8-D8543E86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88B72-E06E-41BA-9DF5-896D8E55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E8938-1F4D-46CD-962D-EC58216D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0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B5392-82BF-474A-A106-6B472763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CFC93-EC0F-4DDC-B175-2F5495162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ADD689-1E16-414D-9D89-A17669F3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BE81D3-A870-444A-A860-69F2C2ED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58DFC-CE6F-4AD6-AD66-F19E98FD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4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C77D0-5188-4076-8C62-F521C90D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56BA16-6406-44C0-825C-2AF0772F0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5732E8A-6F4E-42E1-AB96-AE20A1D2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CD9E91-404B-4BC0-8F95-EF3F393A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B63AA4-4F38-4DCD-9759-294D6C46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AE1C08-1A67-4AD1-8BA4-DCDA717B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4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96A6C-7A0A-4BED-AE9E-384B4FB0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4340E6-30CC-4FA1-A13A-CE48BEF0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7ACEB8-000E-4D8B-907D-C25201A19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9987E3A-D0FA-4919-A0D4-A069C13AF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2BE176-A7ED-4864-8573-77E3827CA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86AB02-6540-46D8-8FA5-B99B7773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180AA2-F687-4810-BAFB-2542151B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17477C-07B0-45A7-A82F-A399CAD4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A736D-84C8-43BD-B4D3-96DF3044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AAA309-A64E-472B-8928-49474638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2EEDC6-8401-42A8-BDF2-49F2EF31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1EA09A-7C12-4158-BE8E-B83DFD55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7D18E4-F401-4497-9493-9A5839D2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90F9F5-38C3-4047-85A0-23793D01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945CC5-C717-414C-B923-31027F13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1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400E3-3F94-4025-877E-CE985766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D46152-0906-47AA-B0E1-C0CBBCF1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F0E9F41-EB05-4D09-A728-A760263AE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8B2434-6D1F-4DA9-93A7-6C487562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E47B11-41BA-4332-B9AB-6B33211D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32C555-83A3-44A7-873E-7341A970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181D4-E0E4-45B0-8529-A7315483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9BAD7E-A7B7-4F29-B5F4-A0C9E745B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6B7A5B-B177-4B58-B91D-1EFB99EBB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D09631-3EE3-4637-989F-59FE0656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62F65D-099E-43C9-AC00-710D4416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532366-8715-4524-8731-BA977226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8EA908-4606-4708-B38E-47E58DE0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607DC7-1143-4ACB-9783-86E177CDE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1E97EE-72E8-4F35-B387-F66C8105F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D594-E18C-4354-9E3E-28F82F3DAFB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177373-BABE-4025-BBC7-F99B0B509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A74719-D783-4D35-B2FE-CA55B1B6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4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56FA5-50B6-4E68-97BA-EDB20207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04106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cs-CZ" dirty="0"/>
              <a:t>Opakování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50172D-93AA-4CDA-9EE7-71E346098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cs-CZ" dirty="0"/>
              <a:t>Bílkoviny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Nukleové kyseliny</a:t>
            </a:r>
          </a:p>
        </p:txBody>
      </p:sp>
    </p:spTree>
    <p:extLst>
      <p:ext uri="{BB962C8B-B14F-4D97-AF65-F5344CB8AC3E}">
        <p14:creationId xmlns:p14="http://schemas.microsoft.com/office/powerpoint/2010/main" val="66843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5B766-702D-44C1-89A6-C3B5BA0738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VITAMIN C     =  KYSELINA ASKORBOVÁ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907300-05B2-4C23-963A-E60D983B3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Bílá pevná látka</a:t>
            </a:r>
          </a:p>
          <a:p>
            <a:endParaRPr lang="cs-CZ" dirty="0"/>
          </a:p>
          <a:p>
            <a:r>
              <a:rPr lang="cs-CZ" dirty="0"/>
              <a:t>Kyselá chuť</a:t>
            </a:r>
          </a:p>
          <a:p>
            <a:endParaRPr lang="cs-CZ" dirty="0"/>
          </a:p>
          <a:p>
            <a:r>
              <a:rPr lang="cs-CZ" dirty="0"/>
              <a:t>Rozpustná ve vodě</a:t>
            </a:r>
          </a:p>
          <a:p>
            <a:endParaRPr lang="cs-CZ" dirty="0"/>
          </a:p>
          <a:p>
            <a:r>
              <a:rPr lang="cs-CZ" dirty="0"/>
              <a:t>Denní spotřeba 60 – 100 mg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041273-6889-481C-9389-BB7C6281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091" y="1302805"/>
            <a:ext cx="3919390" cy="29395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32486A-2D36-46F1-ADEE-7D0AC9F13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032" y="1511054"/>
            <a:ext cx="2871935" cy="22387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A8A67B-5BFD-4741-A75D-DE235ED47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744" y="4377285"/>
            <a:ext cx="2766997" cy="22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FC195-7F21-4CCD-B6ED-6CE99B62F8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Vitamin C       význam pro tělo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4810D2-2594-4C66-AF89-B2888960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Posílení imunity</a:t>
            </a:r>
          </a:p>
          <a:p>
            <a:endParaRPr lang="cs-CZ" dirty="0"/>
          </a:p>
          <a:p>
            <a:r>
              <a:rPr lang="cs-CZ" dirty="0"/>
              <a:t>Podporuje tvorbu kolagenu v těle</a:t>
            </a:r>
          </a:p>
          <a:p>
            <a:endParaRPr lang="cs-CZ" dirty="0"/>
          </a:p>
          <a:p>
            <a:r>
              <a:rPr lang="cs-CZ" dirty="0"/>
              <a:t>Urychluje hojení ran</a:t>
            </a:r>
          </a:p>
          <a:p>
            <a:endParaRPr lang="cs-CZ" dirty="0"/>
          </a:p>
          <a:p>
            <a:r>
              <a:rPr lang="cs-CZ" dirty="0"/>
              <a:t>Antioxidant –omezení účinku kyslíkových radikálů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Důležitý pro savce – nevytváří si ho člověk, primáti a morče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F9B839-61BC-4D24-9D5E-CFA04745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617" y="1360258"/>
            <a:ext cx="4204151" cy="27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80F75-587F-459F-BD3B-D63DA4B338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cs-CZ" dirty="0"/>
              <a:t>Výskyt vitaminu C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856ABEC-D67B-474F-B6F0-2391574BD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758" y="1756816"/>
            <a:ext cx="5662858" cy="40448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B66B0A-3D34-4956-A4E9-7D7A0052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24" y="1503043"/>
            <a:ext cx="4298672" cy="42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87058-B127-49AE-BDEA-4622CDBF8B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Ztráta účinku vitaminu C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4C51BD0-4ED1-4813-9ADC-458754B03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1923" y="776299"/>
            <a:ext cx="4801877" cy="5919145"/>
          </a:xfrm>
          <a:prstGeom prst="rect">
            <a:avLst/>
          </a:prstGeom>
        </p:spPr>
      </p:pic>
      <p:sp>
        <p:nvSpPr>
          <p:cNvPr id="5" name="Myšlenková bublina: obláček 4">
            <a:extLst>
              <a:ext uri="{FF2B5EF4-FFF2-40B4-BE49-F238E27FC236}">
                <a16:creationId xmlns:a16="http://schemas.microsoft.com/office/drawing/2014/main" id="{D5C2AD6A-3FE4-4549-9153-A3722AC3843B}"/>
              </a:ext>
            </a:extLst>
          </p:cNvPr>
          <p:cNvSpPr/>
          <p:nvPr/>
        </p:nvSpPr>
        <p:spPr>
          <a:xfrm>
            <a:off x="1838227" y="2337847"/>
            <a:ext cx="1480008" cy="1091153"/>
          </a:xfrm>
          <a:prstGeom prst="cloudCallout">
            <a:avLst>
              <a:gd name="adj1" fmla="val 356874"/>
              <a:gd name="adj2" fmla="val 702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Horká voda</a:t>
            </a:r>
          </a:p>
        </p:txBody>
      </p:sp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BBADC6C6-1480-4D5A-A2D7-6013B044450B}"/>
              </a:ext>
            </a:extLst>
          </p:cNvPr>
          <p:cNvSpPr/>
          <p:nvPr/>
        </p:nvSpPr>
        <p:spPr>
          <a:xfrm>
            <a:off x="2215299" y="4317476"/>
            <a:ext cx="1762812" cy="1091153"/>
          </a:xfrm>
          <a:prstGeom prst="cloudCallout">
            <a:avLst>
              <a:gd name="adj1" fmla="val 354054"/>
              <a:gd name="adj2" fmla="val -2209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Kovová lžička</a:t>
            </a:r>
          </a:p>
        </p:txBody>
      </p:sp>
      <p:sp>
        <p:nvSpPr>
          <p:cNvPr id="7" name="Myšlenková bublina: obláček 6">
            <a:extLst>
              <a:ext uri="{FF2B5EF4-FFF2-40B4-BE49-F238E27FC236}">
                <a16:creationId xmlns:a16="http://schemas.microsoft.com/office/drawing/2014/main" id="{B70171FC-8878-404B-BB95-AD673A45BAFE}"/>
              </a:ext>
            </a:extLst>
          </p:cNvPr>
          <p:cNvSpPr/>
          <p:nvPr/>
        </p:nvSpPr>
        <p:spPr>
          <a:xfrm>
            <a:off x="4402318" y="5505254"/>
            <a:ext cx="1941921" cy="987621"/>
          </a:xfrm>
          <a:prstGeom prst="cloudCallout">
            <a:avLst>
              <a:gd name="adj1" fmla="val 307108"/>
              <a:gd name="adj2" fmla="val -62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Reaguje s kyslíkem</a:t>
            </a:r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7819DA11-6598-4090-85C1-4F75FC394711}"/>
              </a:ext>
            </a:extLst>
          </p:cNvPr>
          <p:cNvSpPr/>
          <p:nvPr/>
        </p:nvSpPr>
        <p:spPr>
          <a:xfrm>
            <a:off x="471340" y="5505254"/>
            <a:ext cx="1084083" cy="707010"/>
          </a:xfrm>
          <a:prstGeom prst="cloudCallout">
            <a:avLst>
              <a:gd name="adj1" fmla="val -73876"/>
              <a:gd name="adj2" fmla="val 1171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mráz</a:t>
            </a:r>
          </a:p>
        </p:txBody>
      </p:sp>
    </p:spTree>
    <p:extLst>
      <p:ext uri="{BB962C8B-B14F-4D97-AF65-F5344CB8AC3E}">
        <p14:creationId xmlns:p14="http://schemas.microsoft.com/office/powerpoint/2010/main" val="7229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94CBC-A6E8-471A-9048-659674D14A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B – komplex – vlastnosti, význam pro tělo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7AE44D-118D-40E4-9BE4-12E225E8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skupina vitaminů B</a:t>
            </a:r>
          </a:p>
          <a:p>
            <a:r>
              <a:rPr lang="cs-CZ" dirty="0"/>
              <a:t>rozpustné ve vodě</a:t>
            </a:r>
          </a:p>
          <a:p>
            <a:r>
              <a:rPr lang="cs-CZ" dirty="0"/>
              <a:t>vzájemně se doplňují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 látkovou přeměnu bílkovin, sacharidů</a:t>
            </a:r>
          </a:p>
          <a:p>
            <a:r>
              <a:rPr lang="cs-CZ" dirty="0"/>
              <a:t>pro krvetvorbu</a:t>
            </a:r>
          </a:p>
          <a:p>
            <a:r>
              <a:rPr lang="cs-CZ" dirty="0"/>
              <a:t>pro ochranu a výživu nervové soustavy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68A87C-A829-4816-8E23-8600CDA0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72" y="1411475"/>
            <a:ext cx="2744427" cy="40350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4604AA6-5B27-44AE-8326-096AEE77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480" y="1825625"/>
            <a:ext cx="3402416" cy="20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CA872-6CB5-4D6C-9778-E04801339A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cs-CZ" dirty="0"/>
              <a:t>Výskyt vitaminů B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75542D3-882D-48FA-905A-C71C5AB75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3481" y="3012782"/>
            <a:ext cx="4763678" cy="35681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057667-573A-49B6-AFBE-B2B1CEAA4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92" y="1419422"/>
            <a:ext cx="7934247" cy="35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5E8C3-5FF7-41D6-812A-A098FC7E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  <a:solidFill>
            <a:srgbClr val="66FFFF"/>
          </a:solidFill>
        </p:spPr>
        <p:txBody>
          <a:bodyPr/>
          <a:lstStyle/>
          <a:p>
            <a:r>
              <a:rPr lang="cs-CZ" dirty="0"/>
              <a:t>Projevy nedostatku vitamínů B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22A3ED5-B1AF-4DCA-B61C-E64C69725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322" y="1404786"/>
            <a:ext cx="6713603" cy="50287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6F8E975-8778-4A74-8F6E-EA02CE24F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54" y="1293184"/>
            <a:ext cx="7608291" cy="57062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F74471-0E01-482C-82DB-8CF2DD2C3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854" y="2618631"/>
            <a:ext cx="2692433" cy="40978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8D67E5-1CBB-4682-A64C-6C2F74A5A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12" y="1652981"/>
            <a:ext cx="2295193" cy="28828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649643-3125-44DF-AA26-688387032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300" y="514198"/>
            <a:ext cx="19526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E8627-047F-4B0F-8BC6-6258ED264B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Vitaminy rozpustné ve vodě (zápis)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258F2A5-457F-4951-B1CB-625A2F85E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217867"/>
              </p:ext>
            </p:extLst>
          </p:nvPr>
        </p:nvGraphicFramePr>
        <p:xfrm>
          <a:off x="838200" y="1825625"/>
          <a:ext cx="10515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0064538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327038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24132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vitamin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nedostatek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Výskyt - potraviny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1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  <a:r>
                        <a:rPr lang="cs-CZ" baseline="-25000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Úbytek svalstva  -beri-beri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dirty="0"/>
                        <a:t>Játra, vejce, obilné </a:t>
                      </a:r>
                      <a:r>
                        <a:rPr lang="cs-CZ" dirty="0" err="1"/>
                        <a:t>klíčky,kvasnice</a:t>
                      </a:r>
                      <a:r>
                        <a:rPr lang="cs-CZ" dirty="0"/>
                        <a:t>, maso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13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  <a:r>
                        <a:rPr lang="cs-CZ" baseline="-25000" dirty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Záněty kůže, deprese, psychické poruchy - pelagra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68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  <a:r>
                        <a:rPr lang="cs-CZ" baseline="-25000" dirty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Nervové poruchy, podrážděnost</a:t>
                      </a:r>
                    </a:p>
                    <a:p>
                      <a:r>
                        <a:rPr lang="cs-CZ" dirty="0"/>
                        <a:t>-chudokrevnost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0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  <a:r>
                        <a:rPr lang="cs-CZ" baseline="-25000" dirty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 střevech – bakterie vytvářejí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9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  <a:r>
                        <a:rPr lang="cs-CZ" baseline="-25000" dirty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šampónech- růst, hustotu vlasů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3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C- kyselina askorbová, antioxidant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Snížená imunita, špatné hojení ran,</a:t>
                      </a:r>
                    </a:p>
                    <a:p>
                      <a:r>
                        <a:rPr lang="cs-CZ" dirty="0"/>
                        <a:t>Špatná tvorba kolagenu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Citrusy, šípek, černý rybíz, paprika, brokolice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4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97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9E248-7381-4560-ACE0-2FFBCFC783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Písemné opakování – sacharidy 15 min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8C1B83-C05A-479F-A7CA-785AED8E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				B				C</a:t>
            </a:r>
          </a:p>
          <a:p>
            <a:r>
              <a:rPr lang="cs-CZ" sz="1600" dirty="0"/>
              <a:t>1. vyjmenuj monosacharidy		1. vyjmenuj polysacharidy		1. vyjmenuj disacharidy</a:t>
            </a:r>
          </a:p>
          <a:p>
            <a:r>
              <a:rPr lang="cs-CZ" sz="1600" dirty="0"/>
              <a:t>2. sacharóza – výskyt, použití		2. </a:t>
            </a:r>
            <a:r>
              <a:rPr lang="cs-CZ" sz="1600" dirty="0" err="1"/>
              <a:t>fruktosa</a:t>
            </a:r>
            <a:r>
              <a:rPr lang="cs-CZ" sz="1600" dirty="0"/>
              <a:t> – výskyt, použití		2. škrob –výskyt, použití</a:t>
            </a:r>
          </a:p>
          <a:p>
            <a:r>
              <a:rPr lang="cs-CZ" sz="1600" dirty="0"/>
              <a:t>3. </a:t>
            </a:r>
            <a:r>
              <a:rPr lang="cs-CZ" sz="1600" dirty="0" err="1"/>
              <a:t>celulosa</a:t>
            </a:r>
            <a:r>
              <a:rPr lang="cs-CZ" sz="1600" dirty="0"/>
              <a:t> -4 </a:t>
            </a:r>
            <a:r>
              <a:rPr lang="cs-CZ" sz="1600" dirty="0" err="1"/>
              <a:t>info</a:t>
            </a:r>
            <a:r>
              <a:rPr lang="cs-CZ" sz="1600" dirty="0"/>
              <a:t>			3. </a:t>
            </a:r>
            <a:r>
              <a:rPr lang="cs-CZ" sz="1600" dirty="0" err="1"/>
              <a:t>maltosa</a:t>
            </a:r>
            <a:r>
              <a:rPr lang="cs-CZ" sz="1600" dirty="0"/>
              <a:t>- 4 </a:t>
            </a:r>
            <a:r>
              <a:rPr lang="cs-CZ" sz="1600" dirty="0" err="1"/>
              <a:t>info</a:t>
            </a:r>
            <a:r>
              <a:rPr lang="cs-CZ" sz="1600" dirty="0"/>
              <a:t>			3. glukosa-4 </a:t>
            </a:r>
            <a:r>
              <a:rPr lang="cs-CZ" sz="1600" dirty="0" err="1"/>
              <a:t>info</a:t>
            </a:r>
            <a:endParaRPr lang="cs-CZ" sz="1600" dirty="0"/>
          </a:p>
          <a:p>
            <a:r>
              <a:rPr lang="cs-CZ" sz="1600" dirty="0"/>
              <a:t>4. vzorec- glukosa			4. vzorec – škrob			4. sacharóza- vzorec</a:t>
            </a:r>
          </a:p>
          <a:p>
            <a:r>
              <a:rPr lang="cs-CZ" sz="1600" dirty="0"/>
              <a:t>5. rovnice – alkoholového kvašení	5. rovnice dýchání			5. rovnice fotosyntézy</a:t>
            </a:r>
          </a:p>
          <a:p>
            <a:r>
              <a:rPr lang="cs-CZ" sz="1600" dirty="0"/>
              <a:t>6. kvašení máselné (3)		6. kvašení mléčné (3)			6. octové kvašení (3)</a:t>
            </a:r>
          </a:p>
          <a:p>
            <a:r>
              <a:rPr lang="cs-CZ" sz="1600" dirty="0"/>
              <a:t>7. co jsou sacharidy?		7. co je kvašení?			7. co jsou polysacharidy?</a:t>
            </a:r>
          </a:p>
          <a:p>
            <a:endParaRPr lang="cs-CZ" sz="1600" dirty="0"/>
          </a:p>
          <a:p>
            <a:r>
              <a:rPr lang="cs-CZ" sz="1600" dirty="0"/>
              <a:t>Doplňující: glykogen, </a:t>
            </a:r>
            <a:r>
              <a:rPr lang="cs-CZ" sz="1600" dirty="0" err="1"/>
              <a:t>chitin,dextrin,plnidlo,škrobový</a:t>
            </a:r>
            <a:r>
              <a:rPr lang="cs-CZ" sz="1600" dirty="0"/>
              <a:t> </a:t>
            </a:r>
            <a:r>
              <a:rPr lang="cs-CZ" sz="1600" dirty="0" err="1"/>
              <a:t>maz,sacharáza,galaktosa</a:t>
            </a:r>
            <a:r>
              <a:rPr lang="cs-CZ" sz="1600" dirty="0"/>
              <a:t>, ovocný cukr, krevní </a:t>
            </a:r>
            <a:r>
              <a:rPr lang="cs-CZ" sz="1600" dirty="0" err="1"/>
              <a:t>cukr,sladový</a:t>
            </a:r>
            <a:r>
              <a:rPr lang="cs-CZ" sz="1600" dirty="0"/>
              <a:t> cukr</a:t>
            </a:r>
          </a:p>
        </p:txBody>
      </p:sp>
    </p:spTree>
    <p:extLst>
      <p:ext uri="{BB962C8B-B14F-4D97-AF65-F5344CB8AC3E}">
        <p14:creationId xmlns:p14="http://schemas.microsoft.com/office/powerpoint/2010/main" val="273037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82A5A-9B8A-4D91-B52B-C52264D34D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cs-CZ" b="1" dirty="0"/>
              <a:t>BÍLKOVINY</a:t>
            </a:r>
            <a:r>
              <a:rPr lang="cs-CZ" dirty="0"/>
              <a:t> = </a:t>
            </a:r>
            <a:r>
              <a:rPr lang="cs-CZ" b="1" dirty="0"/>
              <a:t>PROTEINY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4046B7-8FC5-42E5-9175-42882B9BB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Organické látky složené z atomů uhlíku, vodíku, kyslíku a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dusíku</a:t>
            </a:r>
          </a:p>
          <a:p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VÝSKYT: luštěniny, obilniny, mléčné výrobky, maso</a:t>
            </a:r>
          </a:p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 těle:   19 %, pro tvorbu a obnovu buněk</a:t>
            </a:r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2C747A8D-1DBE-4EE0-B749-A200A8957AA8}"/>
              </a:ext>
            </a:extLst>
          </p:cNvPr>
          <p:cNvSpPr/>
          <p:nvPr/>
        </p:nvSpPr>
        <p:spPr>
          <a:xfrm>
            <a:off x="1443162" y="2695492"/>
            <a:ext cx="1113183" cy="94620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87718CCB-6032-4584-8C6B-3EA38ABDC12C}"/>
              </a:ext>
            </a:extLst>
          </p:cNvPr>
          <p:cNvSpPr/>
          <p:nvPr/>
        </p:nvSpPr>
        <p:spPr>
          <a:xfrm>
            <a:off x="3436620" y="2711394"/>
            <a:ext cx="1168842" cy="85079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E1F85793-9743-46D8-AD0C-9F54731F0F7A}"/>
              </a:ext>
            </a:extLst>
          </p:cNvPr>
          <p:cNvSpPr/>
          <p:nvPr/>
        </p:nvSpPr>
        <p:spPr>
          <a:xfrm>
            <a:off x="5193858" y="2608028"/>
            <a:ext cx="1240404" cy="10257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A13D16BB-8D10-4641-84BF-D2E78A9EDFFA}"/>
              </a:ext>
            </a:extLst>
          </p:cNvPr>
          <p:cNvSpPr/>
          <p:nvPr/>
        </p:nvSpPr>
        <p:spPr>
          <a:xfrm>
            <a:off x="7260037" y="2695491"/>
            <a:ext cx="1089329" cy="8507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624E798F-466C-4B42-92B8-5085C849581C}"/>
              </a:ext>
            </a:extLst>
          </p:cNvPr>
          <p:cNvSpPr/>
          <p:nvPr/>
        </p:nvSpPr>
        <p:spPr>
          <a:xfrm>
            <a:off x="9533614" y="3015532"/>
            <a:ext cx="492980" cy="413468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13E8F46C-1AEB-45DE-9650-7F6A966852FB}"/>
              </a:ext>
            </a:extLst>
          </p:cNvPr>
          <p:cNvSpPr/>
          <p:nvPr/>
        </p:nvSpPr>
        <p:spPr>
          <a:xfrm>
            <a:off x="10510300" y="2906200"/>
            <a:ext cx="559240" cy="524787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B093774-5B2C-4B42-83D9-825C0754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404" y="4730750"/>
            <a:ext cx="1790700" cy="15811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51F694-4BCC-4EC1-84E8-E5DA01EB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325" y="3562184"/>
            <a:ext cx="23526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8220A-A7C3-47A9-81F8-5E0EE43CB2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b="1" dirty="0"/>
              <a:t>SLOŽENÍ</a:t>
            </a:r>
            <a:r>
              <a:rPr lang="cs-CZ" dirty="0"/>
              <a:t>  A </a:t>
            </a:r>
            <a:r>
              <a:rPr lang="cs-CZ" b="1" dirty="0"/>
              <a:t>VZNIK</a:t>
            </a:r>
            <a:r>
              <a:rPr lang="cs-CZ" dirty="0"/>
              <a:t> </a:t>
            </a:r>
            <a:r>
              <a:rPr lang="cs-CZ" b="1" dirty="0"/>
              <a:t>BÍLKOVIN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085312-4277-485D-BC23-5B622F89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52367" cy="4351338"/>
          </a:xfrm>
        </p:spPr>
        <p:txBody>
          <a:bodyPr/>
          <a:lstStyle/>
          <a:p>
            <a:r>
              <a:rPr lang="cs-CZ" dirty="0"/>
              <a:t>Z  AMINOKYSELIN     NH</a:t>
            </a:r>
            <a:r>
              <a:rPr lang="cs-CZ" baseline="-25000" dirty="0"/>
              <a:t>2</a:t>
            </a:r>
            <a:r>
              <a:rPr lang="cs-CZ" dirty="0"/>
              <a:t>COOH</a:t>
            </a:r>
          </a:p>
          <a:p>
            <a:endParaRPr lang="cs-CZ" dirty="0"/>
          </a:p>
          <a:p>
            <a:r>
              <a:rPr lang="cs-CZ" dirty="0"/>
              <a:t>PROPOJENY  PEPTIDICKOU VAZBOU- ŘETEZEC se  100 – 2 000 molekulami</a:t>
            </a:r>
          </a:p>
          <a:p>
            <a:endParaRPr lang="cs-CZ" dirty="0"/>
          </a:p>
          <a:p>
            <a:r>
              <a:rPr lang="cs-CZ" dirty="0"/>
              <a:t>NH</a:t>
            </a:r>
            <a:r>
              <a:rPr lang="cs-CZ" baseline="-25000" dirty="0"/>
              <a:t>2</a:t>
            </a:r>
            <a:r>
              <a:rPr lang="cs-CZ" dirty="0"/>
              <a:t>CO   </a:t>
            </a:r>
            <a:r>
              <a:rPr lang="cs-CZ" dirty="0">
                <a:solidFill>
                  <a:srgbClr val="FF0000"/>
                </a:solidFill>
              </a:rPr>
              <a:t>OH        H  </a:t>
            </a:r>
            <a:r>
              <a:rPr lang="cs-CZ" dirty="0"/>
              <a:t>NHCOOH</a:t>
            </a:r>
          </a:p>
          <a:p>
            <a:r>
              <a:rPr lang="cs-CZ" dirty="0"/>
              <a:t>                       O   H</a:t>
            </a:r>
          </a:p>
          <a:p>
            <a:r>
              <a:rPr lang="cs-CZ" dirty="0"/>
              <a:t>             NH</a:t>
            </a:r>
            <a:r>
              <a:rPr lang="cs-CZ" baseline="-25000" dirty="0"/>
              <a:t>2</a:t>
            </a:r>
            <a:r>
              <a:rPr lang="cs-CZ" dirty="0"/>
              <a:t>- C – N- COOH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852530E-48B4-42E3-9F9E-D49E31789637}"/>
              </a:ext>
            </a:extLst>
          </p:cNvPr>
          <p:cNvCxnSpPr/>
          <p:nvPr/>
        </p:nvCxnSpPr>
        <p:spPr>
          <a:xfrm>
            <a:off x="3617843" y="4818490"/>
            <a:ext cx="0" cy="166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D9E8F66-0B16-4045-88D5-4D955A036523}"/>
              </a:ext>
            </a:extLst>
          </p:cNvPr>
          <p:cNvCxnSpPr>
            <a:cxnSpLocks/>
          </p:cNvCxnSpPr>
          <p:nvPr/>
        </p:nvCxnSpPr>
        <p:spPr>
          <a:xfrm>
            <a:off x="3108960" y="4746929"/>
            <a:ext cx="0" cy="155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B977DA0-9E60-452F-A1A3-20F3E63B998F}"/>
              </a:ext>
            </a:extLst>
          </p:cNvPr>
          <p:cNvCxnSpPr>
            <a:cxnSpLocks/>
          </p:cNvCxnSpPr>
          <p:nvPr/>
        </p:nvCxnSpPr>
        <p:spPr>
          <a:xfrm>
            <a:off x="3188473" y="4746929"/>
            <a:ext cx="0" cy="155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A5C29-DF1D-43A7-94D8-5C3963C3DD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b="1" dirty="0"/>
              <a:t>Poškození</a:t>
            </a:r>
            <a:r>
              <a:rPr lang="cs-CZ" dirty="0"/>
              <a:t> </a:t>
            </a:r>
            <a:r>
              <a:rPr lang="cs-CZ" b="1" dirty="0"/>
              <a:t>bílkovin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9898EE-4F1E-4464-8225-ABF693B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74" t="2845" r="2973" b="66865"/>
          <a:stretch/>
        </p:blipFill>
        <p:spPr>
          <a:xfrm>
            <a:off x="8589310" y="490040"/>
            <a:ext cx="2240368" cy="195100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1F63E8-ED4E-4502-9F56-FA2287EA91E7}"/>
              </a:ext>
            </a:extLst>
          </p:cNvPr>
          <p:cNvSpPr/>
          <p:nvPr/>
        </p:nvSpPr>
        <p:spPr>
          <a:xfrm>
            <a:off x="1508289" y="2243579"/>
            <a:ext cx="2639505" cy="5938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Studená voda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87DF5F5-6C98-4A89-9F08-0CCA41FF7136}"/>
              </a:ext>
            </a:extLst>
          </p:cNvPr>
          <p:cNvSpPr/>
          <p:nvPr/>
        </p:nvSpPr>
        <p:spPr>
          <a:xfrm>
            <a:off x="2469823" y="3255422"/>
            <a:ext cx="2045616" cy="76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kyseliny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8AE2228-F8CF-427C-8237-371EB56F0346}"/>
              </a:ext>
            </a:extLst>
          </p:cNvPr>
          <p:cNvSpPr/>
          <p:nvPr/>
        </p:nvSpPr>
        <p:spPr>
          <a:xfrm>
            <a:off x="5630947" y="2993885"/>
            <a:ext cx="2045616" cy="76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mléko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9C74432-EBBF-4466-8389-A1536472A398}"/>
              </a:ext>
            </a:extLst>
          </p:cNvPr>
          <p:cNvSpPr/>
          <p:nvPr/>
        </p:nvSpPr>
        <p:spPr>
          <a:xfrm>
            <a:off x="5949885" y="4986065"/>
            <a:ext cx="2045616" cy="76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Teplá voda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8F3E1DD-4F76-4552-A180-6070FC7568D0}"/>
              </a:ext>
            </a:extLst>
          </p:cNvPr>
          <p:cNvSpPr/>
          <p:nvPr/>
        </p:nvSpPr>
        <p:spPr>
          <a:xfrm>
            <a:off x="3800573" y="5701637"/>
            <a:ext cx="2045616" cy="76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minerálka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8531965-E1A8-4AC9-BA3E-3C49DF31F96B}"/>
              </a:ext>
            </a:extLst>
          </p:cNvPr>
          <p:cNvSpPr/>
          <p:nvPr/>
        </p:nvSpPr>
        <p:spPr>
          <a:xfrm>
            <a:off x="8410281" y="3859358"/>
            <a:ext cx="2045616" cy="76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hydroxidy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072FD88-DC3B-4A9A-8AF9-D5B3CC034CE7}"/>
              </a:ext>
            </a:extLst>
          </p:cNvPr>
          <p:cNvSpPr/>
          <p:nvPr/>
        </p:nvSpPr>
        <p:spPr>
          <a:xfrm>
            <a:off x="5516252" y="1861023"/>
            <a:ext cx="2045616" cy="76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60 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93AA689-108E-4DF3-BB48-2E02F8BD9814}"/>
              </a:ext>
            </a:extLst>
          </p:cNvPr>
          <p:cNvSpPr/>
          <p:nvPr/>
        </p:nvSpPr>
        <p:spPr>
          <a:xfrm>
            <a:off x="8410281" y="5319081"/>
            <a:ext cx="2045616" cy="76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20 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C494CA8-A779-42A4-8C9D-730BC9159C21}"/>
              </a:ext>
            </a:extLst>
          </p:cNvPr>
          <p:cNvSpPr/>
          <p:nvPr/>
        </p:nvSpPr>
        <p:spPr>
          <a:xfrm>
            <a:off x="485481" y="4753515"/>
            <a:ext cx="2045616" cy="76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Roztok soli</a:t>
            </a:r>
          </a:p>
        </p:txBody>
      </p:sp>
    </p:spTree>
    <p:extLst>
      <p:ext uri="{BB962C8B-B14F-4D97-AF65-F5344CB8AC3E}">
        <p14:creationId xmlns:p14="http://schemas.microsoft.com/office/powerpoint/2010/main" val="28446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31601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18216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-0.00393 L 0.45104 0.16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55261 -0.12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0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21849 0.01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D07CD-3B25-4647-A8C8-B015BE2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Funkce bílkovin - opakování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E8434E-F98E-4A92-83EE-BA9D9F16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Katalytická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Řídicí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Transportní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Pohybová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Stavební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Ochranná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Zdroj energie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FC7B1B9-DCB7-4D28-9C6F-427D32562B29}"/>
              </a:ext>
            </a:extLst>
          </p:cNvPr>
          <p:cNvSpPr/>
          <p:nvPr/>
        </p:nvSpPr>
        <p:spPr>
          <a:xfrm>
            <a:off x="7070103" y="1979629"/>
            <a:ext cx="1508289" cy="34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vlasy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0292B0-3AB5-4376-B98C-A7B9858DF2BD}"/>
              </a:ext>
            </a:extLst>
          </p:cNvPr>
          <p:cNvSpPr/>
          <p:nvPr/>
        </p:nvSpPr>
        <p:spPr>
          <a:xfrm>
            <a:off x="7145517" y="2591174"/>
            <a:ext cx="1357460" cy="34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hormony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B4604F1-DAE5-4F38-9A4B-7E85E59B5565}"/>
              </a:ext>
            </a:extLst>
          </p:cNvPr>
          <p:cNvSpPr/>
          <p:nvPr/>
        </p:nvSpPr>
        <p:spPr>
          <a:xfrm>
            <a:off x="7145517" y="3186259"/>
            <a:ext cx="2036190" cy="34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imunoglobuliny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DAB788F-A508-4151-8172-90B355CF1E65}"/>
              </a:ext>
            </a:extLst>
          </p:cNvPr>
          <p:cNvSpPr/>
          <p:nvPr/>
        </p:nvSpPr>
        <p:spPr>
          <a:xfrm>
            <a:off x="7145517" y="3750442"/>
            <a:ext cx="2036190" cy="34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Spermie-bičík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76DD4B0-C000-4B81-97A1-AFE4FEDA6049}"/>
              </a:ext>
            </a:extLst>
          </p:cNvPr>
          <p:cNvSpPr/>
          <p:nvPr/>
        </p:nvSpPr>
        <p:spPr>
          <a:xfrm>
            <a:off x="7154944" y="4314625"/>
            <a:ext cx="2036190" cy="431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vyhladovění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8BB7FED-4074-431F-AE49-B04383AB2D6C}"/>
              </a:ext>
            </a:extLst>
          </p:cNvPr>
          <p:cNvSpPr/>
          <p:nvPr/>
        </p:nvSpPr>
        <p:spPr>
          <a:xfrm>
            <a:off x="7145517" y="5044326"/>
            <a:ext cx="1357460" cy="34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enzymy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3A5E0D2-60B4-40B3-96AD-A28812E6EDE0}"/>
              </a:ext>
            </a:extLst>
          </p:cNvPr>
          <p:cNvSpPr/>
          <p:nvPr/>
        </p:nvSpPr>
        <p:spPr>
          <a:xfrm>
            <a:off x="7220932" y="5687207"/>
            <a:ext cx="1357460" cy="34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hemoglobin</a:t>
            </a:r>
          </a:p>
        </p:txBody>
      </p:sp>
    </p:spTree>
    <p:extLst>
      <p:ext uri="{BB962C8B-B14F-4D97-AF65-F5344CB8AC3E}">
        <p14:creationId xmlns:p14="http://schemas.microsoft.com/office/powerpoint/2010/main" val="30221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862 0.3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3224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34088 0.26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33633 0.01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5 -0.00834 L -0.31732 0.16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2618 -0.4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1849 -0.35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6FB23-26C0-44C7-8158-0AAA537E15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Druhy bílkovin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B4B9B3-F3D8-4980-9B7A-8183CBFF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71A11D2-0F45-4DF9-A62B-4C51A06B04EE}"/>
              </a:ext>
            </a:extLst>
          </p:cNvPr>
          <p:cNvSpPr/>
          <p:nvPr/>
        </p:nvSpPr>
        <p:spPr>
          <a:xfrm>
            <a:off x="1828800" y="2597951"/>
            <a:ext cx="1583703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pohybová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31741E4-022A-4361-B3D6-A9BBB836C7A7}"/>
              </a:ext>
            </a:extLst>
          </p:cNvPr>
          <p:cNvSpPr/>
          <p:nvPr/>
        </p:nvSpPr>
        <p:spPr>
          <a:xfrm>
            <a:off x="2921523" y="3916052"/>
            <a:ext cx="1923854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katalytická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5A47177-CF90-4562-9171-854088E87ACD}"/>
              </a:ext>
            </a:extLst>
          </p:cNvPr>
          <p:cNvSpPr/>
          <p:nvPr/>
        </p:nvSpPr>
        <p:spPr>
          <a:xfrm>
            <a:off x="1828800" y="2579357"/>
            <a:ext cx="1583703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aktin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1605C66-189E-47B6-902D-0775F44BF8CB}"/>
              </a:ext>
            </a:extLst>
          </p:cNvPr>
          <p:cNvSpPr/>
          <p:nvPr/>
        </p:nvSpPr>
        <p:spPr>
          <a:xfrm>
            <a:off x="4319047" y="5112412"/>
            <a:ext cx="1583703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inzulin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DB35425-09C7-400A-8A39-4837BB7A13F1}"/>
              </a:ext>
            </a:extLst>
          </p:cNvPr>
          <p:cNvSpPr/>
          <p:nvPr/>
        </p:nvSpPr>
        <p:spPr>
          <a:xfrm>
            <a:off x="5007597" y="2278608"/>
            <a:ext cx="1583703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stavební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823D48-C9FA-4476-A52A-06B2229C4603}"/>
              </a:ext>
            </a:extLst>
          </p:cNvPr>
          <p:cNvSpPr/>
          <p:nvPr/>
        </p:nvSpPr>
        <p:spPr>
          <a:xfrm>
            <a:off x="4319047" y="5095984"/>
            <a:ext cx="1583703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řídicí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F3DBE9F-FBCB-4AED-94DD-7858B7B711F5}"/>
              </a:ext>
            </a:extLst>
          </p:cNvPr>
          <p:cNvSpPr/>
          <p:nvPr/>
        </p:nvSpPr>
        <p:spPr>
          <a:xfrm>
            <a:off x="3058211" y="3897458"/>
            <a:ext cx="1650477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pepsin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B6F12C2-154E-4338-8EC7-5AF4A2FF87BD}"/>
              </a:ext>
            </a:extLst>
          </p:cNvPr>
          <p:cNvSpPr/>
          <p:nvPr/>
        </p:nvSpPr>
        <p:spPr>
          <a:xfrm>
            <a:off x="8352149" y="2235279"/>
            <a:ext cx="1583703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stavební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2252DEA4-8E92-43FB-8F01-DA36C1FEF0F6}"/>
              </a:ext>
            </a:extLst>
          </p:cNvPr>
          <p:cNvSpPr/>
          <p:nvPr/>
        </p:nvSpPr>
        <p:spPr>
          <a:xfrm>
            <a:off x="8352149" y="2235279"/>
            <a:ext cx="1583703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kreatin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F7D58F3A-358B-488B-B613-2ED1E39F0AD3}"/>
              </a:ext>
            </a:extLst>
          </p:cNvPr>
          <p:cNvSpPr/>
          <p:nvPr/>
        </p:nvSpPr>
        <p:spPr>
          <a:xfrm>
            <a:off x="7318345" y="3995315"/>
            <a:ext cx="2026762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transportní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A81F2E3-C64D-4B76-B974-CFE66A4AB108}"/>
              </a:ext>
            </a:extLst>
          </p:cNvPr>
          <p:cNvSpPr/>
          <p:nvPr/>
        </p:nvSpPr>
        <p:spPr>
          <a:xfrm>
            <a:off x="7275924" y="3995315"/>
            <a:ext cx="2111604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hemoglobin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BFE643C-2621-44F2-A044-AC58EB4CCB49}"/>
              </a:ext>
            </a:extLst>
          </p:cNvPr>
          <p:cNvSpPr/>
          <p:nvPr/>
        </p:nvSpPr>
        <p:spPr>
          <a:xfrm>
            <a:off x="5007597" y="2295036"/>
            <a:ext cx="1583703" cy="6881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kolagen</a:t>
            </a:r>
          </a:p>
        </p:txBody>
      </p:sp>
    </p:spTree>
    <p:extLst>
      <p:ext uri="{BB962C8B-B14F-4D97-AF65-F5344CB8AC3E}">
        <p14:creationId xmlns:p14="http://schemas.microsoft.com/office/powerpoint/2010/main" val="42767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78136-D542-4846-9900-85A97C7273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cs-CZ" dirty="0"/>
              <a:t>Nukleové kyseliny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AC4BB9-790E-4009-AA1C-A789E41C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přírodní látky </a:t>
            </a:r>
            <a:r>
              <a:rPr lang="cs-CZ" dirty="0"/>
              <a:t>složené z makromolekul</a:t>
            </a:r>
          </a:p>
          <a:p>
            <a:r>
              <a:rPr lang="cs-CZ" dirty="0"/>
              <a:t>základ- </a:t>
            </a:r>
            <a:r>
              <a:rPr lang="cs-CZ" dirty="0">
                <a:solidFill>
                  <a:srgbClr val="7030A0"/>
                </a:solidFill>
              </a:rPr>
              <a:t>nukleotidy</a:t>
            </a:r>
          </a:p>
          <a:p>
            <a:pPr lvl="1"/>
            <a:r>
              <a:rPr lang="cs-CZ" dirty="0"/>
              <a:t>rozlišujeme </a:t>
            </a:r>
            <a:r>
              <a:rPr lang="cs-CZ" dirty="0">
                <a:solidFill>
                  <a:srgbClr val="7030A0"/>
                </a:solidFill>
              </a:rPr>
              <a:t>DNA a RNA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DNA- dvojitá šroubovice</a:t>
            </a:r>
          </a:p>
          <a:p>
            <a:pPr lvl="1"/>
            <a:r>
              <a:rPr lang="cs-CZ" dirty="0"/>
              <a:t>RNA- vláknitá makromolekula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Část DNA kódující informaci </a:t>
            </a:r>
            <a:r>
              <a:rPr lang="cs-CZ" dirty="0">
                <a:solidFill>
                  <a:srgbClr val="7030A0"/>
                </a:solidFill>
              </a:rPr>
              <a:t>– GEN</a:t>
            </a:r>
          </a:p>
          <a:p>
            <a:pPr lvl="1"/>
            <a:r>
              <a:rPr lang="cs-CZ" dirty="0"/>
              <a:t>DNA SE OTÁČÍ KOLEM BÍLKOVINY -  </a:t>
            </a:r>
            <a:r>
              <a:rPr lang="cs-CZ" dirty="0">
                <a:solidFill>
                  <a:srgbClr val="7030A0"/>
                </a:solidFill>
              </a:rPr>
              <a:t>chromozom</a:t>
            </a:r>
          </a:p>
          <a:p>
            <a:pPr lvl="1"/>
            <a:r>
              <a:rPr lang="cs-CZ" dirty="0"/>
              <a:t>DNA se rozplete, kopie obou vláken, spletení do DNA – zdvojení=</a:t>
            </a:r>
            <a:r>
              <a:rPr lang="cs-CZ" dirty="0">
                <a:solidFill>
                  <a:srgbClr val="7030A0"/>
                </a:solidFill>
              </a:rPr>
              <a:t>replikace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08D79A-7A00-41F1-9725-FD02DD2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242" y="256831"/>
            <a:ext cx="4152558" cy="33253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E14CB7-6C04-4EAB-A6F6-E241BB19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852" y="3811816"/>
            <a:ext cx="2800350" cy="16287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EAD7CE-E3D3-44A2-9E3E-3482A817E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324" y="2849628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627D1-F24D-4C4E-9188-63CB7F0D88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cs-CZ" dirty="0"/>
              <a:t>VITAMINY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D8B063-6C4F-4DC9-8817-1797658F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ZNAČÍ SE VELKÝMI PÍSMENY</a:t>
            </a:r>
          </a:p>
          <a:p>
            <a:r>
              <a:rPr lang="cs-CZ" dirty="0"/>
              <a:t>SLOŽITÉ LÁTKY ROSTLINNÉHO PŮVODU</a:t>
            </a:r>
          </a:p>
          <a:p>
            <a:r>
              <a:rPr lang="cs-CZ" dirty="0"/>
              <a:t>SOUČÁSTÍ POTRAVY</a:t>
            </a:r>
          </a:p>
          <a:p>
            <a:endParaRPr lang="cs-CZ" dirty="0"/>
          </a:p>
          <a:p>
            <a:r>
              <a:rPr lang="cs-CZ" dirty="0"/>
              <a:t>USNADŇUJÍ CHEMICKÉ PŘEMĚNY V BUŇKÁCH ORGANISMŮ</a:t>
            </a:r>
          </a:p>
          <a:p>
            <a:endParaRPr lang="cs-CZ" dirty="0"/>
          </a:p>
          <a:p>
            <a:r>
              <a:rPr lang="cs-CZ" dirty="0"/>
              <a:t>PŘÍJEM – V POTRAVĚ NEBO  JAKO PROVITAMINY</a:t>
            </a:r>
          </a:p>
          <a:p>
            <a:pPr lvl="2"/>
            <a:r>
              <a:rPr lang="cs-CZ" dirty="0"/>
              <a:t> (V TĚLE SE PŘEMĚNÍ NA VITAMÍNY VLIVEM ENZYMŮ)</a:t>
            </a:r>
          </a:p>
          <a:p>
            <a:pPr marL="0" lvl="2"/>
            <a:r>
              <a:rPr lang="cs-CZ" sz="2400" dirty="0">
                <a:solidFill>
                  <a:srgbClr val="7030A0"/>
                </a:solidFill>
              </a:rPr>
              <a:t>ROZPUSTNÉ VE VODĚ A ROZPUSTNÉ V TUCÍCH</a:t>
            </a:r>
          </a:p>
        </p:txBody>
      </p:sp>
    </p:spTree>
    <p:extLst>
      <p:ext uri="{BB962C8B-B14F-4D97-AF65-F5344CB8AC3E}">
        <p14:creationId xmlns:p14="http://schemas.microsoft.com/office/powerpoint/2010/main" val="9516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17E8C-58BF-4699-AACC-2CDB24558B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cs-CZ" dirty="0"/>
              <a:t>Vitaminy rozpustné ve vodě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F4815C-3D6A-4FA3-B916-611F2A52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Vitamin C </a:t>
            </a:r>
          </a:p>
          <a:p>
            <a:pPr lvl="1"/>
            <a:r>
              <a:rPr lang="cs-CZ" dirty="0"/>
              <a:t>Kyselina askorbová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lvl="1"/>
            <a:r>
              <a:rPr lang="cs-CZ" sz="2800" dirty="0"/>
              <a:t>B – komplex </a:t>
            </a:r>
            <a:r>
              <a:rPr lang="cs-CZ" dirty="0"/>
              <a:t>– skupina vitaminů B</a:t>
            </a:r>
          </a:p>
          <a:p>
            <a:pPr marL="914400" lvl="3"/>
            <a:r>
              <a:rPr lang="cs-CZ" dirty="0"/>
              <a:t>Nevyskytují se samostatně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8B9AA8-75C6-4D01-A72F-34C97F9A9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611" y="1493560"/>
            <a:ext cx="2400300" cy="2400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720D80-5AF7-4D97-BE4C-4E66210C8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94" y="4028797"/>
            <a:ext cx="4621112" cy="26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611</Words>
  <Application>Microsoft Office PowerPoint</Application>
  <PresentationFormat>Širokoúhlá obrazovka</PresentationFormat>
  <Paragraphs>161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Opakování</vt:lpstr>
      <vt:lpstr>BÍLKOVINY = PROTEINY</vt:lpstr>
      <vt:lpstr>SLOŽENÍ  A VZNIK BÍLKOVIN</vt:lpstr>
      <vt:lpstr>Poškození bílkovin</vt:lpstr>
      <vt:lpstr>Funkce bílkovin - opakování</vt:lpstr>
      <vt:lpstr>Druhy bílkovin</vt:lpstr>
      <vt:lpstr>Nukleové kyseliny</vt:lpstr>
      <vt:lpstr>VITAMINY</vt:lpstr>
      <vt:lpstr>Vitaminy rozpustné ve vodě</vt:lpstr>
      <vt:lpstr>VITAMIN C     =  KYSELINA ASKORBOVÁ</vt:lpstr>
      <vt:lpstr>Vitamin C       význam pro tělo</vt:lpstr>
      <vt:lpstr>Výskyt vitaminu C</vt:lpstr>
      <vt:lpstr>Ztráta účinku vitaminu C</vt:lpstr>
      <vt:lpstr>B – komplex – vlastnosti, význam pro tělo</vt:lpstr>
      <vt:lpstr>Výskyt vitaminů B</vt:lpstr>
      <vt:lpstr>Projevy nedostatku vitamínů B</vt:lpstr>
      <vt:lpstr>Vitaminy rozpustné ve vodě (zápis)</vt:lpstr>
      <vt:lpstr>Písemné opakování – sacharidy 15 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Hegrová</dc:creator>
  <cp:lastModifiedBy>Dagmar Hegrová</cp:lastModifiedBy>
  <cp:revision>35</cp:revision>
  <dcterms:created xsi:type="dcterms:W3CDTF">2021-03-03T11:32:32Z</dcterms:created>
  <dcterms:modified xsi:type="dcterms:W3CDTF">2021-03-10T20:00:13Z</dcterms:modified>
</cp:coreProperties>
</file>